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84" r:id="rId3"/>
    <p:sldId id="487" r:id="rId5"/>
    <p:sldId id="612" r:id="rId6"/>
    <p:sldId id="699" r:id="rId7"/>
    <p:sldId id="690" r:id="rId8"/>
    <p:sldId id="691" r:id="rId9"/>
    <p:sldId id="692" r:id="rId10"/>
    <p:sldId id="693" r:id="rId11"/>
    <p:sldId id="694" r:id="rId12"/>
    <p:sldId id="695" r:id="rId13"/>
    <p:sldId id="696" r:id="rId14"/>
    <p:sldId id="697" r:id="rId15"/>
    <p:sldId id="698" r:id="rId16"/>
    <p:sldId id="700" r:id="rId17"/>
    <p:sldId id="701" r:id="rId18"/>
    <p:sldId id="702" r:id="rId19"/>
    <p:sldId id="703" r:id="rId20"/>
    <p:sldId id="704" r:id="rId21"/>
    <p:sldId id="705" r:id="rId22"/>
    <p:sldId id="706" r:id="rId23"/>
    <p:sldId id="707" r:id="rId24"/>
    <p:sldId id="708" r:id="rId25"/>
    <p:sldId id="709" r:id="rId26"/>
    <p:sldId id="710" r:id="rId27"/>
    <p:sldId id="711" r:id="rId28"/>
    <p:sldId id="712" r:id="rId29"/>
    <p:sldId id="713" r:id="rId30"/>
    <p:sldId id="714" r:id="rId31"/>
    <p:sldId id="715" r:id="rId32"/>
    <p:sldId id="716" r:id="rId33"/>
    <p:sldId id="717" r:id="rId34"/>
    <p:sldId id="718" r:id="rId35"/>
    <p:sldId id="719" r:id="rId36"/>
    <p:sldId id="258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7" autoAdjust="0"/>
    <p:restoredTop sz="78021" autoAdjust="0"/>
  </p:normalViewPr>
  <p:slideViewPr>
    <p:cSldViewPr snapToGrid="0">
      <p:cViewPr varScale="1">
        <p:scale>
          <a:sx n="66" d="100"/>
          <a:sy n="66" d="100"/>
        </p:scale>
        <p:origin x="53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D88A0-B32F-447A-B11E-D5A2F91AD5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2C21A-D7C8-4266-B888-052FB486FC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09C8FB8-846E-4762-9887-08B1E29DBD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09C8FB8-846E-4762-9887-08B1E29DBD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57E396-5B0B-47B6-AFC2-972ED9C6C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251452" y="1035051"/>
            <a:ext cx="1689100" cy="15097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544006"/>
            <a:ext cx="9144000" cy="813556"/>
          </a:xfrm>
        </p:spPr>
        <p:txBody>
          <a:bodyPr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CB55D-21C7-42AE-8D39-10FD3765999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89E0D-213D-4491-8C2B-AB8AD60BF3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研究概述_需换右下角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1" y="396876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5" name="矩形 7"/>
          <p:cNvSpPr/>
          <p:nvPr userDrawn="1"/>
        </p:nvSpPr>
        <p:spPr>
          <a:xfrm>
            <a:off x="10617201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6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98201" y="5565775"/>
            <a:ext cx="8128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等腰三角形 9"/>
          <p:cNvSpPr/>
          <p:nvPr userDrawn="1"/>
        </p:nvSpPr>
        <p:spPr>
          <a:xfrm rot="16200000">
            <a:off x="10400508" y="1196182"/>
            <a:ext cx="295275" cy="1381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文本框 10"/>
          <p:cNvSpPr txBox="1"/>
          <p:nvPr userDrawn="1"/>
        </p:nvSpPr>
        <p:spPr>
          <a:xfrm>
            <a:off x="10710865" y="1069976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研究概述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11"/>
          <p:cNvSpPr txBox="1"/>
          <p:nvPr userDrawn="1"/>
        </p:nvSpPr>
        <p:spPr>
          <a:xfrm>
            <a:off x="10710865" y="1857376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12"/>
          <p:cNvSpPr txBox="1"/>
          <p:nvPr userDrawn="1"/>
        </p:nvSpPr>
        <p:spPr>
          <a:xfrm>
            <a:off x="10710865" y="2646363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研究过程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3"/>
          <p:cNvSpPr txBox="1"/>
          <p:nvPr userDrawn="1"/>
        </p:nvSpPr>
        <p:spPr>
          <a:xfrm>
            <a:off x="10710865" y="3433764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研究成果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4"/>
          <p:cNvSpPr txBox="1"/>
          <p:nvPr userDrawn="1"/>
        </p:nvSpPr>
        <p:spPr>
          <a:xfrm>
            <a:off x="10710865" y="4222750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结论建议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4AAE7-72B5-48C6-8194-B0BEC774D2DC}" type="datetime1">
              <a:rPr lang="zh-CN" altLang="en-US" smtClean="0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F236D5DC-F53F-4AE8-8C66-4269C5F9BD4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研究方法_需换右下角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1" y="396876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5" name="矩形 7"/>
          <p:cNvSpPr/>
          <p:nvPr userDrawn="1"/>
        </p:nvSpPr>
        <p:spPr>
          <a:xfrm>
            <a:off x="10617201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6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98201" y="5565775"/>
            <a:ext cx="8128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等腰三角形 9"/>
          <p:cNvSpPr/>
          <p:nvPr userDrawn="1"/>
        </p:nvSpPr>
        <p:spPr>
          <a:xfrm rot="16200000">
            <a:off x="10400508" y="1988345"/>
            <a:ext cx="295275" cy="1381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文本框 10"/>
          <p:cNvSpPr txBox="1"/>
          <p:nvPr userDrawn="1"/>
        </p:nvSpPr>
        <p:spPr>
          <a:xfrm>
            <a:off x="10710865" y="1069976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研究概述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11"/>
          <p:cNvSpPr txBox="1"/>
          <p:nvPr userDrawn="1"/>
        </p:nvSpPr>
        <p:spPr>
          <a:xfrm>
            <a:off x="10710865" y="1857376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12"/>
          <p:cNvSpPr txBox="1"/>
          <p:nvPr userDrawn="1"/>
        </p:nvSpPr>
        <p:spPr>
          <a:xfrm>
            <a:off x="10710865" y="2646363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研究过程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3"/>
          <p:cNvSpPr txBox="1"/>
          <p:nvPr userDrawn="1"/>
        </p:nvSpPr>
        <p:spPr>
          <a:xfrm>
            <a:off x="10710865" y="3433764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研究成果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4"/>
          <p:cNvSpPr txBox="1"/>
          <p:nvPr userDrawn="1"/>
        </p:nvSpPr>
        <p:spPr>
          <a:xfrm>
            <a:off x="10710865" y="4222750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结论建议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5E12F-E468-448A-B39E-4E0E02B208EE}" type="datetime1">
              <a:rPr lang="zh-CN" altLang="en-US" smtClean="0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61CEA7D0-566D-4F1A-9DF5-00C51977F3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研究过程_需换右下角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1" y="396876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5" name="矩形 7"/>
          <p:cNvSpPr/>
          <p:nvPr userDrawn="1"/>
        </p:nvSpPr>
        <p:spPr>
          <a:xfrm>
            <a:off x="10617201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6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98201" y="5565775"/>
            <a:ext cx="8128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等腰三角形 9"/>
          <p:cNvSpPr/>
          <p:nvPr userDrawn="1"/>
        </p:nvSpPr>
        <p:spPr>
          <a:xfrm rot="16200000">
            <a:off x="10400508" y="2770982"/>
            <a:ext cx="295275" cy="1381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文本框 10"/>
          <p:cNvSpPr txBox="1"/>
          <p:nvPr userDrawn="1"/>
        </p:nvSpPr>
        <p:spPr>
          <a:xfrm>
            <a:off x="10710865" y="1069976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研究概述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11"/>
          <p:cNvSpPr txBox="1"/>
          <p:nvPr userDrawn="1"/>
        </p:nvSpPr>
        <p:spPr>
          <a:xfrm>
            <a:off x="10710865" y="1857376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12"/>
          <p:cNvSpPr txBox="1"/>
          <p:nvPr userDrawn="1"/>
        </p:nvSpPr>
        <p:spPr>
          <a:xfrm>
            <a:off x="10710865" y="2646363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研究过程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3"/>
          <p:cNvSpPr txBox="1"/>
          <p:nvPr userDrawn="1"/>
        </p:nvSpPr>
        <p:spPr>
          <a:xfrm>
            <a:off x="10710865" y="3433764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研究成果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4"/>
          <p:cNvSpPr txBox="1"/>
          <p:nvPr userDrawn="1"/>
        </p:nvSpPr>
        <p:spPr>
          <a:xfrm>
            <a:off x="10710865" y="4222750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结论建议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BDBDD-3CE6-4418-B556-0CF820AF305B}" type="datetime1">
              <a:rPr lang="zh-CN" altLang="en-US" smtClean="0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BB84904B-C40B-4226-87F2-EDEC50268C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研究成果_需换右下角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1" y="396876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5" name="矩形 7"/>
          <p:cNvSpPr/>
          <p:nvPr userDrawn="1"/>
        </p:nvSpPr>
        <p:spPr>
          <a:xfrm>
            <a:off x="10617201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6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98201" y="5565775"/>
            <a:ext cx="8128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等腰三角形 9"/>
          <p:cNvSpPr/>
          <p:nvPr userDrawn="1"/>
        </p:nvSpPr>
        <p:spPr>
          <a:xfrm rot="16200000">
            <a:off x="10400508" y="3559970"/>
            <a:ext cx="295275" cy="1381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文本框 10"/>
          <p:cNvSpPr txBox="1"/>
          <p:nvPr userDrawn="1"/>
        </p:nvSpPr>
        <p:spPr>
          <a:xfrm>
            <a:off x="10710865" y="1069976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研究概述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11"/>
          <p:cNvSpPr txBox="1"/>
          <p:nvPr userDrawn="1"/>
        </p:nvSpPr>
        <p:spPr>
          <a:xfrm>
            <a:off x="10710865" y="1857376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12"/>
          <p:cNvSpPr txBox="1"/>
          <p:nvPr userDrawn="1"/>
        </p:nvSpPr>
        <p:spPr>
          <a:xfrm>
            <a:off x="10710865" y="2646363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研究过程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3"/>
          <p:cNvSpPr txBox="1"/>
          <p:nvPr userDrawn="1"/>
        </p:nvSpPr>
        <p:spPr>
          <a:xfrm>
            <a:off x="10710865" y="3433764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研究成果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4"/>
          <p:cNvSpPr txBox="1"/>
          <p:nvPr userDrawn="1"/>
        </p:nvSpPr>
        <p:spPr>
          <a:xfrm>
            <a:off x="10710865" y="4222750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结论建议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12AFD-F177-4E66-918A-9132F1ADDF6E}" type="datetime1">
              <a:rPr lang="zh-CN" altLang="en-US" smtClean="0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89575C3D-097C-4334-AB27-3C4B93DE85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结论建议_需换右下角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1" y="396876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5" name="矩形 7"/>
          <p:cNvSpPr/>
          <p:nvPr userDrawn="1"/>
        </p:nvSpPr>
        <p:spPr>
          <a:xfrm>
            <a:off x="10617201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6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98201" y="5565775"/>
            <a:ext cx="8128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等腰三角形 9"/>
          <p:cNvSpPr/>
          <p:nvPr userDrawn="1"/>
        </p:nvSpPr>
        <p:spPr>
          <a:xfrm rot="16200000">
            <a:off x="10400508" y="4353720"/>
            <a:ext cx="295275" cy="1381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文本框 10"/>
          <p:cNvSpPr txBox="1"/>
          <p:nvPr userDrawn="1"/>
        </p:nvSpPr>
        <p:spPr>
          <a:xfrm>
            <a:off x="10710865" y="1069976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研究概述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11"/>
          <p:cNvSpPr txBox="1"/>
          <p:nvPr userDrawn="1"/>
        </p:nvSpPr>
        <p:spPr>
          <a:xfrm>
            <a:off x="10710865" y="1857376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12"/>
          <p:cNvSpPr txBox="1"/>
          <p:nvPr userDrawn="1"/>
        </p:nvSpPr>
        <p:spPr>
          <a:xfrm>
            <a:off x="10710865" y="2646363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研究过程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3"/>
          <p:cNvSpPr txBox="1"/>
          <p:nvPr userDrawn="1"/>
        </p:nvSpPr>
        <p:spPr>
          <a:xfrm>
            <a:off x="10710865" y="3433764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研究成果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4"/>
          <p:cNvSpPr txBox="1"/>
          <p:nvPr userDrawn="1"/>
        </p:nvSpPr>
        <p:spPr>
          <a:xfrm>
            <a:off x="10710865" y="4222750"/>
            <a:ext cx="1387476" cy="3981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结论建议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DDD86-5565-439A-AA2E-89FA065F970C}" type="datetime1">
              <a:rPr lang="zh-CN" altLang="en-US" smtClean="0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D2DA9C13-9D11-4214-8A2A-3A389BBE2A9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内容版式_右下角通用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5"/>
          <p:cNvSpPr/>
          <p:nvPr userDrawn="1"/>
        </p:nvSpPr>
        <p:spPr>
          <a:xfrm>
            <a:off x="10987089" y="4545014"/>
            <a:ext cx="7747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模板下载：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www.1ppt.com/moban/     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行业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模板：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www.1ppt.com/hangye/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节日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模板：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www.1ppt.com/jieri/           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素材下载：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www.1ppt.com/sucai/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背景图片：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www.1ppt.com/beijing/      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图表下载：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www.1ppt.com/tubiao/     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优秀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www.1ppt.com/xiazai/        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教程： 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www.1ppt.com/powerpoint/     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Word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教程： 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www.1ppt.com/word/              Excel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教程：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www.1ppt.com/excel/ 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资料下载：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www.1ppt.com/ziliao/                PPT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课件下载：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www.1ppt.com/kejian/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范文下载：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www.1ppt.com/fanwen/             </a:t>
            </a: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试卷下载：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www.1ppt.com/shiti/ 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教案下载：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www.1ppt.com/jiaoan/        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prstClr val="white"/>
                </a:solidFill>
                <a:latin typeface="+mn-lt"/>
                <a:ea typeface="+mn-ea"/>
              </a:rPr>
              <a:t>字体下载：</a:t>
            </a: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www.1ppt.com/ziti/</a:t>
            </a:r>
            <a:endParaRPr lang="en-US" altLang="zh-CN" sz="100" kern="0" dirty="0">
              <a:solidFill>
                <a:prstClr val="white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 </a:t>
            </a:r>
            <a:endParaRPr lang="zh-CN" altLang="en-US" sz="100" kern="0" dirty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508001" y="396876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6" name="矩形 7"/>
          <p:cNvSpPr/>
          <p:nvPr userDrawn="1"/>
        </p:nvSpPr>
        <p:spPr>
          <a:xfrm>
            <a:off x="10617201" y="0"/>
            <a:ext cx="157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grpSp>
        <p:nvGrpSpPr>
          <p:cNvPr id="7" name="组合 9"/>
          <p:cNvGrpSpPr/>
          <p:nvPr userDrawn="1"/>
        </p:nvGrpSpPr>
        <p:grpSpPr bwMode="auto">
          <a:xfrm>
            <a:off x="11045827" y="5565775"/>
            <a:ext cx="715963" cy="846138"/>
            <a:chOff x="8367154" y="5203814"/>
            <a:chExt cx="1890395" cy="2232329"/>
          </a:xfrm>
        </p:grpSpPr>
        <p:sp>
          <p:nvSpPr>
            <p:cNvPr id="8" name="Freeform 145"/>
            <p:cNvSpPr/>
            <p:nvPr/>
          </p:nvSpPr>
          <p:spPr bwMode="auto">
            <a:xfrm>
              <a:off x="8367154" y="5203814"/>
              <a:ext cx="1890395" cy="2232329"/>
            </a:xfrm>
            <a:custGeom>
              <a:avLst/>
              <a:gdLst>
                <a:gd name="T0" fmla="*/ 758 w 777"/>
                <a:gd name="T1" fmla="*/ 204 h 918"/>
                <a:gd name="T2" fmla="*/ 389 w 777"/>
                <a:gd name="T3" fmla="*/ 0 h 918"/>
                <a:gd name="T4" fmla="*/ 19 w 777"/>
                <a:gd name="T5" fmla="*/ 204 h 918"/>
                <a:gd name="T6" fmla="*/ 271 w 777"/>
                <a:gd name="T7" fmla="*/ 833 h 918"/>
                <a:gd name="T8" fmla="*/ 389 w 777"/>
                <a:gd name="T9" fmla="*/ 918 h 918"/>
                <a:gd name="T10" fmla="*/ 506 w 777"/>
                <a:gd name="T11" fmla="*/ 832 h 918"/>
                <a:gd name="T12" fmla="*/ 758 w 777"/>
                <a:gd name="T13" fmla="*/ 20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918">
                  <a:moveTo>
                    <a:pt x="758" y="204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19" y="204"/>
                    <a:pt x="19" y="204"/>
                    <a:pt x="19" y="204"/>
                  </a:cubicBezTo>
                  <a:cubicBezTo>
                    <a:pt x="19" y="204"/>
                    <a:pt x="0" y="622"/>
                    <a:pt x="271" y="833"/>
                  </a:cubicBezTo>
                  <a:cubicBezTo>
                    <a:pt x="306" y="864"/>
                    <a:pt x="344" y="893"/>
                    <a:pt x="389" y="918"/>
                  </a:cubicBezTo>
                  <a:cubicBezTo>
                    <a:pt x="433" y="893"/>
                    <a:pt x="472" y="864"/>
                    <a:pt x="506" y="832"/>
                  </a:cubicBezTo>
                  <a:cubicBezTo>
                    <a:pt x="777" y="622"/>
                    <a:pt x="758" y="204"/>
                    <a:pt x="758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9" name="Freeform 146"/>
            <p:cNvSpPr>
              <a:spLocks noEditPoints="1"/>
            </p:cNvSpPr>
            <p:nvPr/>
          </p:nvSpPr>
          <p:spPr bwMode="auto">
            <a:xfrm>
              <a:off x="8530626" y="5337837"/>
              <a:ext cx="1563451" cy="1964282"/>
            </a:xfrm>
            <a:custGeom>
              <a:avLst/>
              <a:gdLst>
                <a:gd name="T0" fmla="*/ 322 w 643"/>
                <a:gd name="T1" fmla="*/ 807 h 807"/>
                <a:gd name="T2" fmla="*/ 317 w 643"/>
                <a:gd name="T3" fmla="*/ 804 h 807"/>
                <a:gd name="T4" fmla="*/ 237 w 643"/>
                <a:gd name="T5" fmla="*/ 742 h 807"/>
                <a:gd name="T6" fmla="*/ 234 w 643"/>
                <a:gd name="T7" fmla="*/ 739 h 807"/>
                <a:gd name="T8" fmla="*/ 0 w 643"/>
                <a:gd name="T9" fmla="*/ 183 h 807"/>
                <a:gd name="T10" fmla="*/ 0 w 643"/>
                <a:gd name="T11" fmla="*/ 178 h 807"/>
                <a:gd name="T12" fmla="*/ 322 w 643"/>
                <a:gd name="T13" fmla="*/ 0 h 807"/>
                <a:gd name="T14" fmla="*/ 643 w 643"/>
                <a:gd name="T15" fmla="*/ 178 h 807"/>
                <a:gd name="T16" fmla="*/ 643 w 643"/>
                <a:gd name="T17" fmla="*/ 183 h 807"/>
                <a:gd name="T18" fmla="*/ 409 w 643"/>
                <a:gd name="T19" fmla="*/ 739 h 807"/>
                <a:gd name="T20" fmla="*/ 406 w 643"/>
                <a:gd name="T21" fmla="*/ 742 h 807"/>
                <a:gd name="T22" fmla="*/ 326 w 643"/>
                <a:gd name="T23" fmla="*/ 804 h 807"/>
                <a:gd name="T24" fmla="*/ 322 w 643"/>
                <a:gd name="T25" fmla="*/ 807 h 807"/>
                <a:gd name="T26" fmla="*/ 18 w 643"/>
                <a:gd name="T27" fmla="*/ 187 h 807"/>
                <a:gd name="T28" fmla="*/ 244 w 643"/>
                <a:gd name="T29" fmla="*/ 726 h 807"/>
                <a:gd name="T30" fmla="*/ 248 w 643"/>
                <a:gd name="T31" fmla="*/ 729 h 807"/>
                <a:gd name="T32" fmla="*/ 322 w 643"/>
                <a:gd name="T33" fmla="*/ 787 h 807"/>
                <a:gd name="T34" fmla="*/ 395 w 643"/>
                <a:gd name="T35" fmla="*/ 729 h 807"/>
                <a:gd name="T36" fmla="*/ 399 w 643"/>
                <a:gd name="T37" fmla="*/ 726 h 807"/>
                <a:gd name="T38" fmla="*/ 625 w 643"/>
                <a:gd name="T39" fmla="*/ 187 h 807"/>
                <a:gd name="T40" fmla="*/ 322 w 643"/>
                <a:gd name="T41" fmla="*/ 19 h 807"/>
                <a:gd name="T42" fmla="*/ 18 w 643"/>
                <a:gd name="T43" fmla="*/ 18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3" h="807">
                  <a:moveTo>
                    <a:pt x="322" y="807"/>
                  </a:moveTo>
                  <a:cubicBezTo>
                    <a:pt x="317" y="804"/>
                    <a:pt x="317" y="804"/>
                    <a:pt x="317" y="804"/>
                  </a:cubicBezTo>
                  <a:cubicBezTo>
                    <a:pt x="289" y="785"/>
                    <a:pt x="262" y="765"/>
                    <a:pt x="237" y="742"/>
                  </a:cubicBezTo>
                  <a:cubicBezTo>
                    <a:pt x="236" y="741"/>
                    <a:pt x="235" y="740"/>
                    <a:pt x="234" y="739"/>
                  </a:cubicBezTo>
                  <a:cubicBezTo>
                    <a:pt x="26" y="578"/>
                    <a:pt x="3" y="273"/>
                    <a:pt x="0" y="18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643" y="178"/>
                    <a:pt x="643" y="178"/>
                    <a:pt x="643" y="178"/>
                  </a:cubicBezTo>
                  <a:cubicBezTo>
                    <a:pt x="643" y="183"/>
                    <a:pt x="643" y="183"/>
                    <a:pt x="643" y="183"/>
                  </a:cubicBezTo>
                  <a:cubicBezTo>
                    <a:pt x="640" y="273"/>
                    <a:pt x="617" y="578"/>
                    <a:pt x="409" y="739"/>
                  </a:cubicBezTo>
                  <a:cubicBezTo>
                    <a:pt x="408" y="740"/>
                    <a:pt x="407" y="741"/>
                    <a:pt x="406" y="742"/>
                  </a:cubicBezTo>
                  <a:cubicBezTo>
                    <a:pt x="382" y="764"/>
                    <a:pt x="355" y="785"/>
                    <a:pt x="326" y="804"/>
                  </a:cubicBezTo>
                  <a:lnTo>
                    <a:pt x="322" y="807"/>
                  </a:lnTo>
                  <a:close/>
                  <a:moveTo>
                    <a:pt x="18" y="187"/>
                  </a:moveTo>
                  <a:cubicBezTo>
                    <a:pt x="21" y="281"/>
                    <a:pt x="46" y="572"/>
                    <a:pt x="244" y="726"/>
                  </a:cubicBezTo>
                  <a:cubicBezTo>
                    <a:pt x="246" y="727"/>
                    <a:pt x="247" y="728"/>
                    <a:pt x="248" y="729"/>
                  </a:cubicBezTo>
                  <a:cubicBezTo>
                    <a:pt x="271" y="750"/>
                    <a:pt x="296" y="769"/>
                    <a:pt x="322" y="787"/>
                  </a:cubicBezTo>
                  <a:cubicBezTo>
                    <a:pt x="347" y="769"/>
                    <a:pt x="372" y="750"/>
                    <a:pt x="395" y="729"/>
                  </a:cubicBezTo>
                  <a:cubicBezTo>
                    <a:pt x="396" y="728"/>
                    <a:pt x="397" y="727"/>
                    <a:pt x="399" y="726"/>
                  </a:cubicBezTo>
                  <a:cubicBezTo>
                    <a:pt x="597" y="572"/>
                    <a:pt x="623" y="281"/>
                    <a:pt x="625" y="187"/>
                  </a:cubicBezTo>
                  <a:cubicBezTo>
                    <a:pt x="322" y="19"/>
                    <a:pt x="322" y="19"/>
                    <a:pt x="322" y="19"/>
                  </a:cubicBezTo>
                  <a:lnTo>
                    <a:pt x="18" y="1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0" name="Freeform 147"/>
            <p:cNvSpPr>
              <a:spLocks noEditPoints="1"/>
            </p:cNvSpPr>
            <p:nvPr/>
          </p:nvSpPr>
          <p:spPr bwMode="auto">
            <a:xfrm>
              <a:off x="8463561" y="5258262"/>
              <a:ext cx="1697581" cy="2123432"/>
            </a:xfrm>
            <a:custGeom>
              <a:avLst/>
              <a:gdLst>
                <a:gd name="T0" fmla="*/ 350 w 699"/>
                <a:gd name="T1" fmla="*/ 872 h 872"/>
                <a:gd name="T2" fmla="*/ 348 w 699"/>
                <a:gd name="T3" fmla="*/ 871 h 872"/>
                <a:gd name="T4" fmla="*/ 246 w 699"/>
                <a:gd name="T5" fmla="*/ 795 h 872"/>
                <a:gd name="T6" fmla="*/ 245 w 699"/>
                <a:gd name="T7" fmla="*/ 794 h 872"/>
                <a:gd name="T8" fmla="*/ 0 w 699"/>
                <a:gd name="T9" fmla="*/ 195 h 872"/>
                <a:gd name="T10" fmla="*/ 0 w 699"/>
                <a:gd name="T11" fmla="*/ 193 h 872"/>
                <a:gd name="T12" fmla="*/ 350 w 699"/>
                <a:gd name="T13" fmla="*/ 0 h 872"/>
                <a:gd name="T14" fmla="*/ 699 w 699"/>
                <a:gd name="T15" fmla="*/ 193 h 872"/>
                <a:gd name="T16" fmla="*/ 699 w 699"/>
                <a:gd name="T17" fmla="*/ 195 h 872"/>
                <a:gd name="T18" fmla="*/ 455 w 699"/>
                <a:gd name="T19" fmla="*/ 794 h 872"/>
                <a:gd name="T20" fmla="*/ 453 w 699"/>
                <a:gd name="T21" fmla="*/ 795 h 872"/>
                <a:gd name="T22" fmla="*/ 351 w 699"/>
                <a:gd name="T23" fmla="*/ 871 h 872"/>
                <a:gd name="T24" fmla="*/ 350 w 699"/>
                <a:gd name="T25" fmla="*/ 872 h 872"/>
                <a:gd name="T26" fmla="*/ 6 w 699"/>
                <a:gd name="T27" fmla="*/ 196 h 872"/>
                <a:gd name="T28" fmla="*/ 248 w 699"/>
                <a:gd name="T29" fmla="*/ 789 h 872"/>
                <a:gd name="T30" fmla="*/ 250 w 699"/>
                <a:gd name="T31" fmla="*/ 791 h 872"/>
                <a:gd name="T32" fmla="*/ 350 w 699"/>
                <a:gd name="T33" fmla="*/ 866 h 872"/>
                <a:gd name="T34" fmla="*/ 450 w 699"/>
                <a:gd name="T35" fmla="*/ 791 h 872"/>
                <a:gd name="T36" fmla="*/ 451 w 699"/>
                <a:gd name="T37" fmla="*/ 789 h 872"/>
                <a:gd name="T38" fmla="*/ 694 w 699"/>
                <a:gd name="T39" fmla="*/ 196 h 872"/>
                <a:gd name="T40" fmla="*/ 350 w 699"/>
                <a:gd name="T41" fmla="*/ 6 h 872"/>
                <a:gd name="T42" fmla="*/ 6 w 699"/>
                <a:gd name="T43" fmla="*/ 196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9" h="872">
                  <a:moveTo>
                    <a:pt x="350" y="872"/>
                  </a:moveTo>
                  <a:cubicBezTo>
                    <a:pt x="348" y="871"/>
                    <a:pt x="348" y="871"/>
                    <a:pt x="348" y="871"/>
                  </a:cubicBezTo>
                  <a:cubicBezTo>
                    <a:pt x="312" y="849"/>
                    <a:pt x="277" y="823"/>
                    <a:pt x="246" y="795"/>
                  </a:cubicBezTo>
                  <a:cubicBezTo>
                    <a:pt x="245" y="795"/>
                    <a:pt x="245" y="794"/>
                    <a:pt x="245" y="794"/>
                  </a:cubicBezTo>
                  <a:cubicBezTo>
                    <a:pt x="11" y="612"/>
                    <a:pt x="0" y="263"/>
                    <a:pt x="0" y="195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699" y="193"/>
                    <a:pt x="699" y="193"/>
                    <a:pt x="699" y="193"/>
                  </a:cubicBezTo>
                  <a:cubicBezTo>
                    <a:pt x="699" y="195"/>
                    <a:pt x="699" y="195"/>
                    <a:pt x="699" y="195"/>
                  </a:cubicBezTo>
                  <a:cubicBezTo>
                    <a:pt x="699" y="263"/>
                    <a:pt x="689" y="612"/>
                    <a:pt x="455" y="794"/>
                  </a:cubicBezTo>
                  <a:cubicBezTo>
                    <a:pt x="454" y="794"/>
                    <a:pt x="454" y="794"/>
                    <a:pt x="453" y="795"/>
                  </a:cubicBezTo>
                  <a:cubicBezTo>
                    <a:pt x="422" y="823"/>
                    <a:pt x="388" y="849"/>
                    <a:pt x="351" y="871"/>
                  </a:cubicBezTo>
                  <a:lnTo>
                    <a:pt x="350" y="872"/>
                  </a:lnTo>
                  <a:close/>
                  <a:moveTo>
                    <a:pt x="6" y="196"/>
                  </a:moveTo>
                  <a:cubicBezTo>
                    <a:pt x="6" y="268"/>
                    <a:pt x="18" y="611"/>
                    <a:pt x="248" y="789"/>
                  </a:cubicBezTo>
                  <a:cubicBezTo>
                    <a:pt x="249" y="790"/>
                    <a:pt x="249" y="790"/>
                    <a:pt x="250" y="791"/>
                  </a:cubicBezTo>
                  <a:cubicBezTo>
                    <a:pt x="280" y="819"/>
                    <a:pt x="314" y="844"/>
                    <a:pt x="350" y="866"/>
                  </a:cubicBezTo>
                  <a:cubicBezTo>
                    <a:pt x="385" y="844"/>
                    <a:pt x="419" y="819"/>
                    <a:pt x="450" y="791"/>
                  </a:cubicBezTo>
                  <a:cubicBezTo>
                    <a:pt x="450" y="790"/>
                    <a:pt x="451" y="790"/>
                    <a:pt x="451" y="789"/>
                  </a:cubicBezTo>
                  <a:cubicBezTo>
                    <a:pt x="681" y="611"/>
                    <a:pt x="694" y="268"/>
                    <a:pt x="694" y="196"/>
                  </a:cubicBezTo>
                  <a:cubicBezTo>
                    <a:pt x="350" y="6"/>
                    <a:pt x="350" y="6"/>
                    <a:pt x="350" y="6"/>
                  </a:cubicBezTo>
                  <a:lnTo>
                    <a:pt x="6" y="1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1" name="Freeform 261"/>
            <p:cNvSpPr>
              <a:spLocks noEditPoints="1"/>
            </p:cNvSpPr>
            <p:nvPr/>
          </p:nvSpPr>
          <p:spPr bwMode="auto">
            <a:xfrm>
              <a:off x="9016847" y="5798543"/>
              <a:ext cx="595202" cy="850212"/>
            </a:xfrm>
            <a:custGeom>
              <a:avLst/>
              <a:gdLst>
                <a:gd name="T0" fmla="*/ 580 w 580"/>
                <a:gd name="T1" fmla="*/ 831 h 831"/>
                <a:gd name="T2" fmla="*/ 0 w 580"/>
                <a:gd name="T3" fmla="*/ 831 h 831"/>
                <a:gd name="T4" fmla="*/ 0 w 580"/>
                <a:gd name="T5" fmla="*/ 611 h 831"/>
                <a:gd name="T6" fmla="*/ 61 w 580"/>
                <a:gd name="T7" fmla="*/ 611 h 831"/>
                <a:gd name="T8" fmla="*/ 61 w 580"/>
                <a:gd name="T9" fmla="*/ 220 h 831"/>
                <a:gd name="T10" fmla="*/ 0 w 580"/>
                <a:gd name="T11" fmla="*/ 220 h 831"/>
                <a:gd name="T12" fmla="*/ 0 w 580"/>
                <a:gd name="T13" fmla="*/ 0 h 831"/>
                <a:gd name="T14" fmla="*/ 367 w 580"/>
                <a:gd name="T15" fmla="*/ 0 h 831"/>
                <a:gd name="T16" fmla="*/ 367 w 580"/>
                <a:gd name="T17" fmla="*/ 220 h 831"/>
                <a:gd name="T18" fmla="*/ 289 w 580"/>
                <a:gd name="T19" fmla="*/ 220 h 831"/>
                <a:gd name="T20" fmla="*/ 289 w 580"/>
                <a:gd name="T21" fmla="*/ 611 h 831"/>
                <a:gd name="T22" fmla="*/ 360 w 580"/>
                <a:gd name="T23" fmla="*/ 611 h 831"/>
                <a:gd name="T24" fmla="*/ 360 w 580"/>
                <a:gd name="T25" fmla="*/ 516 h 831"/>
                <a:gd name="T26" fmla="*/ 580 w 580"/>
                <a:gd name="T27" fmla="*/ 516 h 831"/>
                <a:gd name="T28" fmla="*/ 580 w 580"/>
                <a:gd name="T29" fmla="*/ 831 h 831"/>
                <a:gd name="T30" fmla="*/ 568 w 580"/>
                <a:gd name="T31" fmla="*/ 817 h 831"/>
                <a:gd name="T32" fmla="*/ 568 w 580"/>
                <a:gd name="T33" fmla="*/ 528 h 831"/>
                <a:gd name="T34" fmla="*/ 372 w 580"/>
                <a:gd name="T35" fmla="*/ 528 h 831"/>
                <a:gd name="T36" fmla="*/ 372 w 580"/>
                <a:gd name="T37" fmla="*/ 623 h 831"/>
                <a:gd name="T38" fmla="*/ 277 w 580"/>
                <a:gd name="T39" fmla="*/ 623 h 831"/>
                <a:gd name="T40" fmla="*/ 277 w 580"/>
                <a:gd name="T41" fmla="*/ 208 h 831"/>
                <a:gd name="T42" fmla="*/ 357 w 580"/>
                <a:gd name="T43" fmla="*/ 208 h 831"/>
                <a:gd name="T44" fmla="*/ 357 w 580"/>
                <a:gd name="T45" fmla="*/ 14 h 831"/>
                <a:gd name="T46" fmla="*/ 12 w 580"/>
                <a:gd name="T47" fmla="*/ 14 h 831"/>
                <a:gd name="T48" fmla="*/ 12 w 580"/>
                <a:gd name="T49" fmla="*/ 208 h 831"/>
                <a:gd name="T50" fmla="*/ 75 w 580"/>
                <a:gd name="T51" fmla="*/ 208 h 831"/>
                <a:gd name="T52" fmla="*/ 75 w 580"/>
                <a:gd name="T53" fmla="*/ 623 h 831"/>
                <a:gd name="T54" fmla="*/ 12 w 580"/>
                <a:gd name="T55" fmla="*/ 623 h 831"/>
                <a:gd name="T56" fmla="*/ 12 w 580"/>
                <a:gd name="T57" fmla="*/ 817 h 831"/>
                <a:gd name="T58" fmla="*/ 568 w 580"/>
                <a:gd name="T59" fmla="*/ 817 h 831"/>
                <a:gd name="T60" fmla="*/ 530 w 580"/>
                <a:gd name="T61" fmla="*/ 779 h 831"/>
                <a:gd name="T62" fmla="*/ 52 w 580"/>
                <a:gd name="T63" fmla="*/ 779 h 831"/>
                <a:gd name="T64" fmla="*/ 52 w 580"/>
                <a:gd name="T65" fmla="*/ 663 h 831"/>
                <a:gd name="T66" fmla="*/ 113 w 580"/>
                <a:gd name="T67" fmla="*/ 663 h 831"/>
                <a:gd name="T68" fmla="*/ 113 w 580"/>
                <a:gd name="T69" fmla="*/ 168 h 831"/>
                <a:gd name="T70" fmla="*/ 52 w 580"/>
                <a:gd name="T71" fmla="*/ 168 h 831"/>
                <a:gd name="T72" fmla="*/ 52 w 580"/>
                <a:gd name="T73" fmla="*/ 52 h 831"/>
                <a:gd name="T74" fmla="*/ 317 w 580"/>
                <a:gd name="T75" fmla="*/ 52 h 831"/>
                <a:gd name="T76" fmla="*/ 317 w 580"/>
                <a:gd name="T77" fmla="*/ 168 h 831"/>
                <a:gd name="T78" fmla="*/ 237 w 580"/>
                <a:gd name="T79" fmla="*/ 168 h 831"/>
                <a:gd name="T80" fmla="*/ 237 w 580"/>
                <a:gd name="T81" fmla="*/ 663 h 831"/>
                <a:gd name="T82" fmla="*/ 410 w 580"/>
                <a:gd name="T83" fmla="*/ 663 h 831"/>
                <a:gd name="T84" fmla="*/ 410 w 580"/>
                <a:gd name="T85" fmla="*/ 566 h 831"/>
                <a:gd name="T86" fmla="*/ 530 w 580"/>
                <a:gd name="T87" fmla="*/ 566 h 831"/>
                <a:gd name="T88" fmla="*/ 530 w 580"/>
                <a:gd name="T89" fmla="*/ 779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0" h="831">
                  <a:moveTo>
                    <a:pt x="580" y="831"/>
                  </a:moveTo>
                  <a:lnTo>
                    <a:pt x="0" y="831"/>
                  </a:lnTo>
                  <a:lnTo>
                    <a:pt x="0" y="611"/>
                  </a:lnTo>
                  <a:lnTo>
                    <a:pt x="61" y="611"/>
                  </a:lnTo>
                  <a:lnTo>
                    <a:pt x="61" y="220"/>
                  </a:lnTo>
                  <a:lnTo>
                    <a:pt x="0" y="220"/>
                  </a:lnTo>
                  <a:lnTo>
                    <a:pt x="0" y="0"/>
                  </a:lnTo>
                  <a:lnTo>
                    <a:pt x="367" y="0"/>
                  </a:lnTo>
                  <a:lnTo>
                    <a:pt x="367" y="220"/>
                  </a:lnTo>
                  <a:lnTo>
                    <a:pt x="289" y="220"/>
                  </a:lnTo>
                  <a:lnTo>
                    <a:pt x="289" y="611"/>
                  </a:lnTo>
                  <a:lnTo>
                    <a:pt x="360" y="611"/>
                  </a:lnTo>
                  <a:lnTo>
                    <a:pt x="360" y="516"/>
                  </a:lnTo>
                  <a:lnTo>
                    <a:pt x="580" y="516"/>
                  </a:lnTo>
                  <a:lnTo>
                    <a:pt x="580" y="831"/>
                  </a:lnTo>
                  <a:close/>
                  <a:moveTo>
                    <a:pt x="568" y="817"/>
                  </a:moveTo>
                  <a:lnTo>
                    <a:pt x="568" y="528"/>
                  </a:lnTo>
                  <a:lnTo>
                    <a:pt x="372" y="528"/>
                  </a:lnTo>
                  <a:lnTo>
                    <a:pt x="372" y="623"/>
                  </a:lnTo>
                  <a:lnTo>
                    <a:pt x="277" y="623"/>
                  </a:lnTo>
                  <a:lnTo>
                    <a:pt x="277" y="208"/>
                  </a:lnTo>
                  <a:lnTo>
                    <a:pt x="357" y="208"/>
                  </a:lnTo>
                  <a:lnTo>
                    <a:pt x="357" y="14"/>
                  </a:lnTo>
                  <a:lnTo>
                    <a:pt x="12" y="14"/>
                  </a:lnTo>
                  <a:lnTo>
                    <a:pt x="12" y="208"/>
                  </a:lnTo>
                  <a:lnTo>
                    <a:pt x="75" y="208"/>
                  </a:lnTo>
                  <a:lnTo>
                    <a:pt x="75" y="623"/>
                  </a:lnTo>
                  <a:lnTo>
                    <a:pt x="12" y="623"/>
                  </a:lnTo>
                  <a:lnTo>
                    <a:pt x="12" y="817"/>
                  </a:lnTo>
                  <a:lnTo>
                    <a:pt x="568" y="817"/>
                  </a:lnTo>
                  <a:close/>
                  <a:moveTo>
                    <a:pt x="530" y="779"/>
                  </a:moveTo>
                  <a:lnTo>
                    <a:pt x="52" y="779"/>
                  </a:lnTo>
                  <a:lnTo>
                    <a:pt x="52" y="663"/>
                  </a:lnTo>
                  <a:lnTo>
                    <a:pt x="113" y="663"/>
                  </a:lnTo>
                  <a:lnTo>
                    <a:pt x="113" y="168"/>
                  </a:lnTo>
                  <a:lnTo>
                    <a:pt x="52" y="168"/>
                  </a:lnTo>
                  <a:lnTo>
                    <a:pt x="52" y="52"/>
                  </a:lnTo>
                  <a:lnTo>
                    <a:pt x="317" y="52"/>
                  </a:lnTo>
                  <a:lnTo>
                    <a:pt x="317" y="168"/>
                  </a:lnTo>
                  <a:lnTo>
                    <a:pt x="237" y="168"/>
                  </a:lnTo>
                  <a:lnTo>
                    <a:pt x="237" y="663"/>
                  </a:lnTo>
                  <a:lnTo>
                    <a:pt x="410" y="663"/>
                  </a:lnTo>
                  <a:lnTo>
                    <a:pt x="410" y="566"/>
                  </a:lnTo>
                  <a:lnTo>
                    <a:pt x="530" y="566"/>
                  </a:lnTo>
                  <a:lnTo>
                    <a:pt x="530" y="779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901CC-F5D0-40E4-941E-6AF0B0F60A4A}" type="datetime1">
              <a:rPr lang="zh-CN" altLang="en-US" smtClean="0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03C8AF01-C57A-4D67-82C1-1F2F44AFCB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1CB62-C161-4161-9E1E-356A4EDB5256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91E42-D657-49D1-8EB6-0CACAB33E6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使用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508001" y="396876"/>
            <a:ext cx="765175" cy="684213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C1ACD-275B-4494-8ECF-445F13FF90A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A74AA12F-CC77-4A44-80F4-8E0AE8590DD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2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2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5C28F5A-0BF1-4AF2-BB72-6007895C36E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8A7D465-D1CD-4779-B5D1-C12FDD1BE23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 advClick="0" advTm="3000">
    <p:fade/>
  </p:transition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0" y="1625600"/>
            <a:ext cx="12192000" cy="3208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35" name="文本框 34"/>
          <p:cNvSpPr txBox="1">
            <a:spLocks noChangeArrowheads="1"/>
          </p:cNvSpPr>
          <p:nvPr/>
        </p:nvSpPr>
        <p:spPr bwMode="auto">
          <a:xfrm>
            <a:off x="1466508" y="2487952"/>
            <a:ext cx="92589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Fastjson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反序列化漏洞分析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50863" y="476250"/>
            <a:ext cx="2325687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4"/>
          <p:cNvCxnSpPr/>
          <p:nvPr/>
        </p:nvCxnSpPr>
        <p:spPr>
          <a:xfrm>
            <a:off x="1928813" y="3943577"/>
            <a:ext cx="619918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7729538" y="3943577"/>
            <a:ext cx="25431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491E42-D657-49D1-8EB6-0CACAB33E6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tint val="75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tint val="75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18837" y="5225812"/>
            <a:ext cx="27857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刘琛</a:t>
            </a:r>
            <a:endParaRPr lang="en-US" altLang="zh-CN" sz="2000" dirty="0"/>
          </a:p>
          <a:p>
            <a:pPr algn="ctr"/>
            <a:r>
              <a:rPr lang="en-US" altLang="zh-CN" sz="2000" dirty="0"/>
              <a:t>2022/03/20</a:t>
            </a:r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dirty="0">
                <a:sym typeface="+mn-ea"/>
              </a:rPr>
              <a:t>fast</a:t>
            </a:r>
            <a:r>
              <a:rPr lang="en-US" dirty="0">
                <a:sym typeface="+mn-ea"/>
              </a:rPr>
              <a:t>2-1.2.22</a:t>
            </a:r>
            <a:r>
              <a:rPr lang="zh-CN" altLang="en-US" dirty="0">
                <a:sym typeface="+mn-ea"/>
              </a:rPr>
              <a:t>调试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3475"/>
            <a:ext cx="12192000" cy="2898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5280"/>
            <a:ext cx="12192000" cy="304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dirty="0">
                <a:sym typeface="+mn-ea"/>
              </a:rPr>
              <a:t>fast</a:t>
            </a:r>
            <a:r>
              <a:rPr lang="en-US" dirty="0">
                <a:sym typeface="+mn-ea"/>
              </a:rPr>
              <a:t>2-1.2.22</a:t>
            </a:r>
            <a:r>
              <a:rPr lang="zh-CN" altLang="en-US" dirty="0">
                <a:sym typeface="+mn-ea"/>
              </a:rPr>
              <a:t>调试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9810"/>
            <a:ext cx="12192000" cy="3065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635" y="4508500"/>
            <a:ext cx="12192000" cy="1423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dirty="0">
                <a:sym typeface="+mn-ea"/>
              </a:rPr>
              <a:t>fast</a:t>
            </a:r>
            <a:r>
              <a:rPr lang="en-US" dirty="0">
                <a:sym typeface="+mn-ea"/>
              </a:rPr>
              <a:t>2-1.2.22</a:t>
            </a:r>
            <a:r>
              <a:rPr lang="zh-CN" altLang="en-US" dirty="0">
                <a:sym typeface="+mn-ea"/>
              </a:rPr>
              <a:t>调试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873760"/>
            <a:ext cx="8738235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799715"/>
            <a:ext cx="11405235" cy="1092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4019550"/>
            <a:ext cx="12192000" cy="31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dirty="0">
                <a:sym typeface="+mn-ea"/>
              </a:rPr>
              <a:t>fast</a:t>
            </a:r>
            <a:r>
              <a:rPr lang="en-US" dirty="0">
                <a:sym typeface="+mn-ea"/>
              </a:rPr>
              <a:t>2-1.2.22</a:t>
            </a:r>
            <a:r>
              <a:rPr lang="zh-CN" altLang="en-US" dirty="0">
                <a:sym typeface="+mn-ea"/>
              </a:rPr>
              <a:t>调试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" y="1535430"/>
            <a:ext cx="11567795" cy="4050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fast3-1.2.25-1.2.41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565" y="2002155"/>
            <a:ext cx="11862435" cy="361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fast3-1.2.25-1.2.41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241425"/>
            <a:ext cx="10694035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fast3-1.2.25-1.2.41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71625"/>
            <a:ext cx="12192000" cy="5286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8170" y="1190625"/>
            <a:ext cx="5854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白名单检查</a:t>
            </a:r>
            <a:endParaRPr lang="zh-CN" altLang="en-US" dirty="0">
              <a:solidFill>
                <a:srgbClr val="333333"/>
              </a:solidFill>
              <a:latin typeface="Arial" panose="020B0604020202090204" pitchFamily="34" charset="0"/>
              <a:ea typeface="宋体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fast3-1.2.25-1.2.41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" y="1790065"/>
            <a:ext cx="12192000" cy="43554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8170" y="1190625"/>
            <a:ext cx="5854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黑名单检查</a:t>
            </a:r>
            <a:endParaRPr lang="zh-CN" altLang="en-US" sz="2400" dirty="0">
              <a:solidFill>
                <a:srgbClr val="333333"/>
              </a:solidFill>
              <a:latin typeface="Arial" panose="020B0604020202090204" pitchFamily="34" charset="0"/>
              <a:ea typeface="宋体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fast3-1.2.25-1.2.41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9810"/>
            <a:ext cx="12192000" cy="1376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9050"/>
            <a:ext cx="12192000" cy="4481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fast3-1.2.25-1.2.41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9205"/>
            <a:ext cx="12179935" cy="1473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9400"/>
            <a:ext cx="12192000" cy="160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9025" y="905510"/>
            <a:ext cx="886142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endParaRPr lang="en-US" altLang="zh-CN" sz="2800" b="1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2800" b="1" dirty="0"/>
              <a:t>fast1-1.1.15 </a:t>
            </a:r>
            <a:r>
              <a:rPr lang="en-US" sz="2800" b="1" dirty="0"/>
              <a:t>&lt; 1.2.9  </a:t>
            </a:r>
            <a:r>
              <a:rPr lang="zh-CN" altLang="en-US" sz="2800" b="1" dirty="0"/>
              <a:t>直接绕过</a:t>
            </a:r>
            <a:r>
              <a:rPr lang="en-US" sz="2800" b="1" dirty="0"/>
              <a:t>  </a:t>
            </a:r>
            <a:endParaRPr sz="2800" b="1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2800" b="1" dirty="0">
                <a:sym typeface="+mn-ea"/>
              </a:rPr>
              <a:t>fast2-1.2.22</a:t>
            </a:r>
            <a:r>
              <a:rPr lang="en-US" sz="2800" b="1" dirty="0">
                <a:sym typeface="+mn-ea"/>
              </a:rPr>
              <a:t>-1.2.24   impl</a:t>
            </a:r>
            <a:r>
              <a:rPr lang="zh-CN" altLang="en-US" sz="2800" b="1" dirty="0">
                <a:sym typeface="+mn-ea"/>
              </a:rPr>
              <a:t>类普通绕过</a:t>
            </a:r>
            <a:endParaRPr sz="2800" b="1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800" b="1" dirty="0">
                <a:sym typeface="+mn-ea"/>
              </a:rPr>
              <a:t>fast3-1.2.25-1.2.41   </a:t>
            </a:r>
            <a:r>
              <a:rPr lang="zh-CN" altLang="en-US" sz="2800" b="1" dirty="0">
                <a:sym typeface="+mn-ea"/>
              </a:rPr>
              <a:t>加黑名单，利用</a:t>
            </a:r>
            <a:r>
              <a:rPr lang="en-US" altLang="zh-CN" sz="2800" b="1" dirty="0">
                <a:sym typeface="+mn-ea"/>
              </a:rPr>
              <a:t>L</a:t>
            </a:r>
            <a:r>
              <a:rPr lang="zh-CN" altLang="en-US" sz="2800" b="1" dirty="0">
                <a:sym typeface="+mn-ea"/>
              </a:rPr>
              <a:t>绕过</a:t>
            </a:r>
            <a:endParaRPr lang="en-US" altLang="zh-CN" sz="2800" b="1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800" b="1" dirty="0">
                <a:sym typeface="+mn-ea"/>
              </a:rPr>
              <a:t>fast4-1.2.42     </a:t>
            </a:r>
            <a:r>
              <a:rPr lang="zh-CN" altLang="en-US" sz="2800" b="1" dirty="0">
                <a:sym typeface="+mn-ea"/>
              </a:rPr>
              <a:t>去除</a:t>
            </a:r>
            <a:r>
              <a:rPr lang="en-US" altLang="zh-CN" sz="2800" b="1" dirty="0">
                <a:sym typeface="+mn-ea"/>
              </a:rPr>
              <a:t>L</a:t>
            </a:r>
            <a:r>
              <a:rPr lang="zh-CN" altLang="en-US" sz="2800" b="1" dirty="0">
                <a:sym typeface="+mn-ea"/>
              </a:rPr>
              <a:t>判断黑名单，</a:t>
            </a:r>
            <a:r>
              <a:rPr lang="en-US" altLang="zh-CN" sz="2800" b="1" dirty="0">
                <a:sym typeface="+mn-ea"/>
              </a:rPr>
              <a:t>LL</a:t>
            </a:r>
            <a:r>
              <a:rPr lang="zh-CN" altLang="en-US" sz="2800" b="1" dirty="0">
                <a:sym typeface="+mn-ea"/>
              </a:rPr>
              <a:t>继续绕过</a:t>
            </a:r>
            <a:endParaRPr lang="zh-CN" altLang="en-US" sz="2800" b="1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800" b="1" dirty="0">
                <a:sym typeface="+mn-ea"/>
              </a:rPr>
              <a:t>1.2.44 L</a:t>
            </a:r>
            <a:r>
              <a:rPr lang="zh-CN" altLang="en-US" sz="2800" b="1" dirty="0">
                <a:sym typeface="+mn-ea"/>
              </a:rPr>
              <a:t>黑名单直接关闭</a:t>
            </a:r>
            <a:endParaRPr lang="en-US" altLang="zh-CN" sz="2800" b="1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800" b="1" dirty="0">
                <a:sym typeface="+mn-ea"/>
              </a:rPr>
              <a:t>fast5-1.2.47     </a:t>
            </a:r>
            <a:r>
              <a:rPr lang="zh-CN" altLang="en-US" sz="2800" b="1" dirty="0">
                <a:sym typeface="+mn-ea"/>
              </a:rPr>
              <a:t>用</a:t>
            </a:r>
            <a:r>
              <a:rPr lang="en-US" altLang="zh-CN" sz="2800" b="1" dirty="0">
                <a:sym typeface="+mn-ea"/>
              </a:rPr>
              <a:t>Class</a:t>
            </a:r>
            <a:r>
              <a:rPr lang="zh-CN" altLang="en-US" sz="2800" b="1" dirty="0">
                <a:sym typeface="+mn-ea"/>
              </a:rPr>
              <a:t>控制缓存</a:t>
            </a:r>
            <a:endParaRPr lang="zh-CN" altLang="en-US" sz="2800" b="1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800" b="1" dirty="0">
                <a:sym typeface="+mn-ea"/>
              </a:rPr>
              <a:t>1.2.48   </a:t>
            </a:r>
            <a:r>
              <a:rPr lang="zh-CN" altLang="en-US" sz="2800" b="1" dirty="0">
                <a:sym typeface="+mn-ea"/>
              </a:rPr>
              <a:t>缓存默认关闭 </a:t>
            </a:r>
            <a:r>
              <a:rPr lang="en-US" altLang="zh-CN" sz="2800" b="1" dirty="0">
                <a:sym typeface="+mn-ea"/>
              </a:rPr>
              <a:t>Class</a:t>
            </a:r>
            <a:r>
              <a:rPr lang="zh-CN" altLang="en-US" sz="2800" b="1" dirty="0">
                <a:sym typeface="+mn-ea"/>
              </a:rPr>
              <a:t>类加入黑名单</a:t>
            </a:r>
            <a:endParaRPr lang="zh-CN" altLang="en-US" sz="2800" b="1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fast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-1.</a:t>
            </a:r>
            <a:r>
              <a:rPr lang="en-US" altLang="zh-CN" dirty="0">
                <a:sym typeface="+mn-ea"/>
              </a:rPr>
              <a:t>4.42</a:t>
            </a:r>
            <a:endParaRPr lang="en-US" altLang="zh-CN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1437005"/>
            <a:ext cx="12192000" cy="3670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fast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-1.</a:t>
            </a:r>
            <a:r>
              <a:rPr lang="en-US" altLang="zh-CN" dirty="0">
                <a:sym typeface="+mn-ea"/>
              </a:rPr>
              <a:t>4.42</a:t>
            </a:r>
            <a:endParaRPr lang="en-US" altLang="zh-CN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6990"/>
            <a:ext cx="12192000" cy="325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fast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-1.</a:t>
            </a:r>
            <a:r>
              <a:rPr lang="en-US" altLang="zh-CN" dirty="0">
                <a:sym typeface="+mn-ea"/>
              </a:rPr>
              <a:t>4.42</a:t>
            </a:r>
            <a:endParaRPr lang="en-US" altLang="zh-CN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1310005"/>
            <a:ext cx="12192000" cy="1808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85" y="3408045"/>
            <a:ext cx="9500235" cy="313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fast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-1.</a:t>
            </a:r>
            <a:r>
              <a:rPr lang="en-US" altLang="zh-CN" dirty="0">
                <a:sym typeface="+mn-ea"/>
              </a:rPr>
              <a:t>4.44</a:t>
            </a:r>
            <a:r>
              <a:rPr lang="zh-CN" altLang="en-US" dirty="0">
                <a:sym typeface="+mn-ea"/>
              </a:rPr>
              <a:t>修正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040" y="1019810"/>
            <a:ext cx="10356850" cy="560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1.</a:t>
            </a:r>
            <a:r>
              <a:rPr lang="en-US" altLang="zh-CN" dirty="0">
                <a:sym typeface="+mn-ea"/>
              </a:rPr>
              <a:t>4.45-1.4.46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170" y="1190625"/>
            <a:ext cx="5854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增加了一些黑白名单的检查，没有大更新</a:t>
            </a:r>
            <a:endParaRPr lang="zh-CN" altLang="en-US" sz="2400" dirty="0">
              <a:solidFill>
                <a:srgbClr val="333333"/>
              </a:solidFill>
              <a:latin typeface="Arial" panose="020B0604020202090204" pitchFamily="34" charset="0"/>
              <a:ea typeface="宋体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dirty="0">
                <a:sym typeface="+mn-ea"/>
              </a:rPr>
              <a:t>fast5-1.2.47</a:t>
            </a:r>
            <a:endParaRPr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1849755"/>
            <a:ext cx="11519535" cy="259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dirty="0">
                <a:sym typeface="+mn-ea"/>
              </a:rPr>
              <a:t>fast5-1.2.47</a:t>
            </a:r>
            <a:endParaRPr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265" y="835025"/>
            <a:ext cx="11316335" cy="365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" y="4647565"/>
            <a:ext cx="11011535" cy="250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dirty="0">
                <a:sym typeface="+mn-ea"/>
              </a:rPr>
              <a:t>fast5-1.2.47</a:t>
            </a:r>
            <a:endParaRPr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1233170"/>
            <a:ext cx="11329035" cy="260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95" y="4050030"/>
            <a:ext cx="9944735" cy="368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dirty="0">
                <a:sym typeface="+mn-ea"/>
              </a:rPr>
              <a:t>fast5-1.2.47</a:t>
            </a:r>
            <a:endParaRPr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1281430"/>
            <a:ext cx="11075035" cy="88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" y="2387600"/>
            <a:ext cx="11151235" cy="208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dirty="0">
                <a:sym typeface="+mn-ea"/>
              </a:rPr>
              <a:t>fast5-1.2.47</a:t>
            </a:r>
            <a:endParaRPr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1687830"/>
            <a:ext cx="11354435" cy="1892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" y="3968750"/>
            <a:ext cx="11100435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dirty="0">
                <a:sym typeface="+mn-ea"/>
              </a:rPr>
              <a:t>fast1-1.1.15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3565" y="1019810"/>
            <a:ext cx="80276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没有任何的限制，直接用一个恶意的类进行反序列化即可</a:t>
            </a:r>
            <a:endParaRPr lang="zh-CN" altLang="en-US" sz="2400" dirty="0">
              <a:solidFill>
                <a:srgbClr val="333333"/>
              </a:solidFill>
              <a:latin typeface="Arial" panose="020B0604020202090204" pitchFamily="34" charset="0"/>
              <a:ea typeface="宋体" charset="-122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dirty="0">
              <a:solidFill>
                <a:srgbClr val="333333"/>
              </a:solidFill>
              <a:latin typeface="Arial" panose="020B0604020202090204" pitchFamily="34" charset="0"/>
              <a:ea typeface="宋体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1568450"/>
            <a:ext cx="10897235" cy="3721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" y="5005705"/>
            <a:ext cx="11087735" cy="207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dirty="0">
                <a:sym typeface="+mn-ea"/>
              </a:rPr>
              <a:t>fast5-1.2.47</a:t>
            </a:r>
            <a:endParaRPr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385" y="1264285"/>
            <a:ext cx="9106535" cy="313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4908550"/>
            <a:ext cx="10630535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dirty="0">
                <a:sym typeface="+mn-ea"/>
              </a:rPr>
              <a:t>fast5-1.2.47</a:t>
            </a:r>
            <a:endParaRPr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5515" y="1019810"/>
            <a:ext cx="10300335" cy="367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15" y="4495165"/>
            <a:ext cx="9500235" cy="280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dirty="0">
                <a:sym typeface="+mn-ea"/>
              </a:rPr>
              <a:t>fast5-1.2.47</a:t>
            </a:r>
            <a:endParaRPr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9075"/>
            <a:ext cx="12192000" cy="3879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>
            <a:normAutofit/>
          </a:bodyPr>
          <a:lstStyle/>
          <a:p>
            <a:r>
              <a:rPr dirty="0">
                <a:sym typeface="+mn-ea"/>
              </a:rPr>
              <a:t>1.2.48补丁分析</a:t>
            </a:r>
            <a:endParaRPr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8035" y="1938020"/>
            <a:ext cx="62871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在loadClass时，将缓存开关默认设置为False，所以就不会通过缓存的判断。同时将Class类加入黑名单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412875"/>
            <a:ext cx="12192000" cy="26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4102100" y="1952625"/>
            <a:ext cx="3987800" cy="1482725"/>
            <a:chOff x="2682875" y="2071687"/>
            <a:chExt cx="3986483" cy="1482725"/>
          </a:xfrm>
        </p:grpSpPr>
        <p:sp>
          <p:nvSpPr>
            <p:cNvPr id="61446" name="TextBox 1"/>
            <p:cNvSpPr txBox="1">
              <a:spLocks noChangeArrowheads="1"/>
            </p:cNvSpPr>
            <p:nvPr/>
          </p:nvSpPr>
          <p:spPr bwMode="auto">
            <a:xfrm>
              <a:off x="2682875" y="2311106"/>
              <a:ext cx="3525324" cy="10156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rgbClr val="8F000B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THANKS</a:t>
              </a:r>
              <a:endPara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srgbClr val="8F000B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4" name="空心弧 3"/>
            <p:cNvSpPr/>
            <p:nvPr/>
          </p:nvSpPr>
          <p:spPr bwMode="auto">
            <a:xfrm rot="7086271">
              <a:off x="5186878" y="2071932"/>
              <a:ext cx="1482725" cy="1482235"/>
            </a:xfrm>
            <a:prstGeom prst="blockArc">
              <a:avLst>
                <a:gd name="adj1" fmla="val 5502533"/>
                <a:gd name="adj2" fmla="val 1980318"/>
                <a:gd name="adj3" fmla="val 1053"/>
              </a:avLst>
            </a:prstGeom>
            <a:solidFill>
              <a:srgbClr val="C00000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dirty="0">
                <a:sym typeface="+mn-ea"/>
              </a:rPr>
              <a:t>fast1-1.1.15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3565" y="1233170"/>
            <a:ext cx="58540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没有任何的限制，直接用一个恶意的类进行反序列化即可</a:t>
            </a:r>
            <a:endParaRPr lang="zh-CN" altLang="en-US" dirty="0">
              <a:solidFill>
                <a:srgbClr val="333333"/>
              </a:solidFill>
              <a:latin typeface="Arial" panose="020B0604020202090204" pitchFamily="34" charset="0"/>
              <a:ea typeface="宋体" charset="-122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755" y="1652270"/>
            <a:ext cx="9774555" cy="5069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dirty="0">
                <a:sym typeface="+mn-ea"/>
              </a:rPr>
              <a:t>fast</a:t>
            </a:r>
            <a:r>
              <a:rPr lang="en-US" dirty="0">
                <a:sym typeface="+mn-ea"/>
              </a:rPr>
              <a:t>2-1.2.22</a:t>
            </a:r>
            <a:endParaRPr 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8170" y="1190625"/>
            <a:ext cx="58540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333333"/>
              </a:solidFill>
              <a:latin typeface="Arial" panose="020B0604020202090204" pitchFamily="34" charset="0"/>
              <a:ea typeface="宋体" charset="-122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8170" y="1133475"/>
            <a:ext cx="58540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/>
              <a:t>两条调用链：</a:t>
            </a:r>
            <a:endParaRPr lang="zh-CN" altLang="en-US" sz="2400"/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/>
              <a:t>JdbcRowSetImpl利用链</a:t>
            </a:r>
            <a:endParaRPr lang="en-US" altLang="zh-CN" sz="2400"/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/>
              <a:t>TemplatesImpl利用链</a:t>
            </a:r>
            <a:endParaRPr lang="en-US" altLang="zh-CN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68550"/>
            <a:ext cx="12192000" cy="4465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dirty="0">
                <a:sym typeface="+mn-ea"/>
              </a:rPr>
              <a:t>fast</a:t>
            </a:r>
            <a:r>
              <a:rPr lang="en-US" dirty="0">
                <a:sym typeface="+mn-ea"/>
              </a:rPr>
              <a:t>2-1.2.22</a:t>
            </a:r>
            <a:r>
              <a:rPr lang="zh-CN" altLang="en-US" dirty="0">
                <a:sym typeface="+mn-ea"/>
              </a:rPr>
              <a:t>调试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8170" y="1190625"/>
            <a:ext cx="78682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恶意类，需要把它进行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base64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编码，生成一个字节数组</a:t>
            </a:r>
            <a:endParaRPr lang="zh-CN" altLang="en-US" sz="2400" dirty="0">
              <a:solidFill>
                <a:srgbClr val="333333"/>
              </a:solidFill>
              <a:latin typeface="Arial" panose="020B0604020202090204" pitchFamily="34" charset="0"/>
              <a:ea typeface="宋体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68550"/>
            <a:ext cx="12192000" cy="4465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dirty="0">
                <a:sym typeface="+mn-ea"/>
              </a:rPr>
              <a:t>fast</a:t>
            </a:r>
            <a:r>
              <a:rPr lang="en-US" dirty="0">
                <a:sym typeface="+mn-ea"/>
              </a:rPr>
              <a:t>2-1.2.22</a:t>
            </a:r>
            <a:r>
              <a:rPr lang="zh-CN" altLang="en-US" dirty="0">
                <a:sym typeface="+mn-ea"/>
              </a:rPr>
              <a:t>调试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8170" y="1190625"/>
            <a:ext cx="5854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poc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和入口</a:t>
            </a:r>
            <a:endParaRPr lang="zh-CN" altLang="en-US" sz="2400" dirty="0">
              <a:solidFill>
                <a:srgbClr val="333333"/>
              </a:solidFill>
              <a:latin typeface="Arial" panose="020B0604020202090204" pitchFamily="34" charset="0"/>
              <a:ea typeface="宋体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57500"/>
            <a:ext cx="11849735" cy="307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dirty="0">
                <a:sym typeface="+mn-ea"/>
              </a:rPr>
              <a:t>fast</a:t>
            </a:r>
            <a:r>
              <a:rPr lang="en-US" dirty="0">
                <a:sym typeface="+mn-ea"/>
              </a:rPr>
              <a:t>2-1.2.22</a:t>
            </a:r>
            <a:r>
              <a:rPr lang="zh-CN" altLang="en-US" dirty="0">
                <a:sym typeface="+mn-ea"/>
              </a:rPr>
              <a:t>调试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8170" y="1190625"/>
            <a:ext cx="5854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poc</a:t>
            </a:r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和入口</a:t>
            </a:r>
            <a:endParaRPr lang="zh-CN" altLang="en-US" dirty="0">
              <a:solidFill>
                <a:srgbClr val="333333"/>
              </a:solidFill>
              <a:latin typeface="Arial" panose="020B0604020202090204" pitchFamily="34" charset="0"/>
              <a:ea typeface="宋体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0625"/>
            <a:ext cx="12052935" cy="2654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800"/>
            <a:ext cx="11786235" cy="306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659" y="337015"/>
            <a:ext cx="5258480" cy="682623"/>
          </a:xfrm>
        </p:spPr>
        <p:txBody>
          <a:bodyPr/>
          <a:lstStyle/>
          <a:p>
            <a:r>
              <a:rPr dirty="0">
                <a:sym typeface="+mn-ea"/>
              </a:rPr>
              <a:t>fast</a:t>
            </a:r>
            <a:r>
              <a:rPr lang="en-US" dirty="0">
                <a:sym typeface="+mn-ea"/>
              </a:rPr>
              <a:t>2-1.2.22</a:t>
            </a:r>
            <a:r>
              <a:rPr lang="zh-CN" altLang="en-US" dirty="0">
                <a:sym typeface="+mn-ea"/>
              </a:rPr>
              <a:t>调试</a:t>
            </a:r>
            <a:endParaRPr lang="zh-CN" altLang="en-US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4AA12F-CC77-4A44-80F4-8E0AE8590D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宋体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8170" y="1190625"/>
            <a:ext cx="5854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poc</a:t>
            </a:r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  <a:ea typeface="宋体" charset="-122"/>
              </a:rPr>
              <a:t>和入口</a:t>
            </a:r>
            <a:endParaRPr lang="zh-CN" altLang="en-US" dirty="0">
              <a:solidFill>
                <a:srgbClr val="333333"/>
              </a:solidFill>
              <a:latin typeface="Arial" panose="020B0604020202090204" pitchFamily="34" charset="0"/>
              <a:ea typeface="宋体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29740"/>
            <a:ext cx="11837035" cy="1485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395"/>
            <a:ext cx="12192000" cy="4765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北京大学">
      <a:dk1>
        <a:srgbClr val="333333"/>
      </a:dk1>
      <a:lt1>
        <a:srgbClr val="FFFFFF"/>
      </a:lt1>
      <a:dk2>
        <a:srgbClr val="538135"/>
      </a:dk2>
      <a:lt2>
        <a:srgbClr val="538135"/>
      </a:lt2>
      <a:accent1>
        <a:srgbClr val="8F000B"/>
      </a:accent1>
      <a:accent2>
        <a:srgbClr val="700005"/>
      </a:accent2>
      <a:accent3>
        <a:srgbClr val="AC0000"/>
      </a:accent3>
      <a:accent4>
        <a:srgbClr val="538135"/>
      </a:accent4>
      <a:accent5>
        <a:srgbClr val="538135"/>
      </a:accent5>
      <a:accent6>
        <a:srgbClr val="538135"/>
      </a:accent6>
      <a:hlink>
        <a:srgbClr val="538135"/>
      </a:hlink>
      <a:folHlink>
        <a:srgbClr val="53813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WPS 表格</Application>
  <PresentationFormat>宽屏</PresentationFormat>
  <Paragraphs>173</Paragraphs>
  <Slides>34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2" baseType="lpstr">
      <vt:lpstr>Arial</vt:lpstr>
      <vt:lpstr>方正书宋_GBK</vt:lpstr>
      <vt:lpstr>Wingdings</vt:lpstr>
      <vt:lpstr>Calibri Light</vt:lpstr>
      <vt:lpstr>Helvetica Neue</vt:lpstr>
      <vt:lpstr>宋体</vt:lpstr>
      <vt:lpstr>汉仪书宋二KW</vt:lpstr>
      <vt:lpstr>微软雅黑</vt:lpstr>
      <vt:lpstr>汉仪旗黑</vt:lpstr>
      <vt:lpstr>Calibri</vt:lpstr>
      <vt:lpstr>等线</vt:lpstr>
      <vt:lpstr>等线</vt:lpstr>
      <vt:lpstr>宋体</vt:lpstr>
      <vt:lpstr>Arial Unicode MS</vt:lpstr>
      <vt:lpstr>汉仪中等线KW</vt:lpstr>
      <vt:lpstr>Calibri</vt:lpstr>
      <vt:lpstr>等线</vt:lpstr>
      <vt:lpstr>第一PPT，www.1ppt.com</vt:lpstr>
      <vt:lpstr>PowerPoint 演示文稿</vt:lpstr>
      <vt:lpstr>目录</vt:lpstr>
      <vt:lpstr>CC1-前置</vt:lpstr>
      <vt:lpstr>fast1-1.1.15</vt:lpstr>
      <vt:lpstr>fast1-1.1.15</vt:lpstr>
      <vt:lpstr>fast2-1.2.22</vt:lpstr>
      <vt:lpstr>fast2-1.2.22调试</vt:lpstr>
      <vt:lpstr>fast2-1.2.22调试</vt:lpstr>
      <vt:lpstr>fast2-1.2.22调试</vt:lpstr>
      <vt:lpstr>fast2-1.2.22调试</vt:lpstr>
      <vt:lpstr>fast2-1.2.22调试</vt:lpstr>
      <vt:lpstr>fast2-1.2.22调试</vt:lpstr>
      <vt:lpstr>fast2-1.2.22调试</vt:lpstr>
      <vt:lpstr>fast2-1.2.22调试</vt:lpstr>
      <vt:lpstr>fast3-1.2.25-1.2.41</vt:lpstr>
      <vt:lpstr>fast3-1.2.25-1.2.41</vt:lpstr>
      <vt:lpstr>fast3-1.2.25-1.2.41</vt:lpstr>
      <vt:lpstr>fast3-1.2.25-1.2.41</vt:lpstr>
      <vt:lpstr>fast3-1.2.25-1.2.41</vt:lpstr>
      <vt:lpstr>fast3-1.2.25-1.2.41</vt:lpstr>
      <vt:lpstr>fast4-1.4.42</vt:lpstr>
      <vt:lpstr>fast4-1.4.42</vt:lpstr>
      <vt:lpstr>fast4-1.4.42</vt:lpstr>
      <vt:lpstr>fast4-1.4.44修正</vt:lpstr>
      <vt:lpstr>1.4.45-1.4.46</vt:lpstr>
      <vt:lpstr>fast5-1.2.47</vt:lpstr>
      <vt:lpstr>fast5-1.2.47</vt:lpstr>
      <vt:lpstr>fast5-1.2.47</vt:lpstr>
      <vt:lpstr>fast5-1.2.47</vt:lpstr>
      <vt:lpstr>fast5-1.2.47</vt:lpstr>
      <vt:lpstr>fast5-1.2.47</vt:lpstr>
      <vt:lpstr>fast5-1.2.47</vt:lpstr>
      <vt:lpstr>fast5-1.2.47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yayi</dc:creator>
  <cp:lastModifiedBy>pkucoder</cp:lastModifiedBy>
  <cp:revision>364</cp:revision>
  <dcterms:created xsi:type="dcterms:W3CDTF">2022-03-20T04:02:19Z</dcterms:created>
  <dcterms:modified xsi:type="dcterms:W3CDTF">2022-03-20T04:02:19Z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